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orizon" charset="1" panose="02000500000000000000"/>
      <p:regular r:id="rId28"/>
    </p:embeddedFont>
    <p:embeddedFont>
      <p:font typeface="Open Sans Bold" charset="1" panose="020B0806030504020204"/>
      <p:regular r:id="rId29"/>
    </p:embeddedFont>
    <p:embeddedFont>
      <p:font typeface="Open Sans" charset="1" panose="020B06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PE8ztzQM.mp4" Type="http://schemas.openxmlformats.org/officeDocument/2006/relationships/video"/><Relationship Id="rId4" Target="../media/VAGPE8ztzQM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PE8OLpC8.mp4" Type="http://schemas.openxmlformats.org/officeDocument/2006/relationships/video"/><Relationship Id="rId4" Target="../media/VAGPE8OLpC8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1209" y="4993054"/>
            <a:ext cx="12589791" cy="1574262"/>
            <a:chOff x="0" y="0"/>
            <a:chExt cx="3315830" cy="414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5830" cy="414620"/>
            </a:xfrm>
            <a:custGeom>
              <a:avLst/>
              <a:gdLst/>
              <a:ahLst/>
              <a:cxnLst/>
              <a:rect r="r" b="b" t="t" l="l"/>
              <a:pathLst>
                <a:path h="414620" w="3315830">
                  <a:moveTo>
                    <a:pt x="0" y="0"/>
                  </a:moveTo>
                  <a:lnTo>
                    <a:pt x="3315830" y="0"/>
                  </a:lnTo>
                  <a:lnTo>
                    <a:pt x="3315830" y="414620"/>
                  </a:lnTo>
                  <a:lnTo>
                    <a:pt x="0" y="414620"/>
                  </a:lnTo>
                  <a:close/>
                </a:path>
              </a:pathLst>
            </a:custGeom>
            <a:solidFill>
              <a:srgbClr val="C77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5830" cy="45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41225" y="2660655"/>
            <a:ext cx="12405550" cy="389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6206">
                <a:solidFill>
                  <a:srgbClr val="B8D8EC"/>
                </a:solidFill>
                <a:latin typeface="Horizon"/>
                <a:ea typeface="Horizon"/>
                <a:cs typeface="Horizon"/>
                <a:sym typeface="Horizon"/>
              </a:rPr>
              <a:t>MÉTODO DE ORDENAMIENTO</a:t>
            </a:r>
          </a:p>
          <a:p>
            <a:pPr algn="ctr">
              <a:lnSpc>
                <a:spcPts val="13588"/>
              </a:lnSpc>
            </a:pPr>
            <a:r>
              <a:rPr lang="en-US" sz="970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QUICK SORT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1800" y="5702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563600" y="673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79440">
            <a:off x="14417027" y="7209083"/>
            <a:ext cx="6739381" cy="5747873"/>
          </a:xfrm>
          <a:custGeom>
            <a:avLst/>
            <a:gdLst/>
            <a:ahLst/>
            <a:cxnLst/>
            <a:rect r="r" b="b" t="t" l="l"/>
            <a:pathLst>
              <a:path h="5747873" w="6739381">
                <a:moveTo>
                  <a:pt x="0" y="0"/>
                </a:moveTo>
                <a:lnTo>
                  <a:pt x="6739381" y="0"/>
                </a:lnTo>
                <a:lnTo>
                  <a:pt x="6739381" y="5747873"/>
                </a:lnTo>
                <a:lnTo>
                  <a:pt x="0" y="574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75809" y="6705795"/>
            <a:ext cx="5336381" cy="12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621">
                <a:solidFill>
                  <a:srgbClr val="1337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DE DATOS</a:t>
            </a:r>
          </a:p>
          <a:p>
            <a:pPr algn="ctr">
              <a:lnSpc>
                <a:spcPts val="5070"/>
              </a:lnSpc>
            </a:pPr>
            <a:r>
              <a:rPr lang="en-US" sz="3621">
                <a:solidFill>
                  <a:srgbClr val="1337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5°I1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DESVENTAJAS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475" y="2844613"/>
            <a:ext cx="12303719" cy="414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su peor caso, la complejidad temporal puede degradarse a O(n²). Esto sucede frecuentemente cuando los datos ya están ordenados o inversamente ordenados, lo que lo hace menos eficiente en estos escenarios.</a:t>
            </a:r>
          </a:p>
          <a:p>
            <a:pPr algn="l">
              <a:lnSpc>
                <a:spcPts val="55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2475" y="6915991"/>
            <a:ext cx="15796191" cy="206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QuickSort no es un algoritmo estable en su implementación básica, lo que significa que no necesariamente mantiene el orden relativo de los elementos iguales.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ITERACIONES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3763" y="2844348"/>
            <a:ext cx="12303719" cy="484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total se hacen n iteraciones, debido a que todos los elementos son pivote alguna vez, y lo son máximo una vez. </a:t>
            </a:r>
          </a:p>
          <a:p>
            <a:pPr algn="l">
              <a:lnSpc>
                <a:spcPts val="5543"/>
              </a:lnSpc>
            </a:pPr>
          </a:p>
          <a:p>
            <a:pPr algn="l">
              <a:lnSpc>
                <a:spcPts val="5543"/>
              </a:lnSpc>
            </a:pPr>
            <a:r>
              <a:rPr lang="en-US" sz="3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Aunque muchas veces el elemento es pivote cuando es un solo valor (el mismo) por ordenar, entonces no se hace nada.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0426" y="2921191"/>
            <a:ext cx="13741676" cy="140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037" indent="-439018" lvl="1">
              <a:lnSpc>
                <a:spcPts val="5693"/>
              </a:lnSpc>
              <a:buAutoNum type="arabicPeriod" startAt="1"/>
            </a:pPr>
            <a:r>
              <a:rPr lang="en-US" sz="4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¿Cuál es la complejidad normalmente en un arreglo por el método QuickSort?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0426" y="2921191"/>
            <a:ext cx="13741676" cy="140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037" indent="-439018" lvl="1">
              <a:lnSpc>
                <a:spcPts val="5693"/>
              </a:lnSpc>
              <a:buAutoNum type="arabicPeriod" startAt="1"/>
            </a:pPr>
            <a:r>
              <a:rPr lang="en-US" sz="40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¿Cuál es la complejidad normalmente en un arreglo por el método QuickSort?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72841" y="6587865"/>
            <a:ext cx="4942318" cy="100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5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O(</a:t>
            </a:r>
            <a:r>
              <a:rPr lang="en-US" sz="5866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5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*log(</a:t>
            </a:r>
            <a:r>
              <a:rPr lang="en-US" sz="5866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5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295499"/>
            <a:ext cx="5886801" cy="69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      ¿Qué es un pivote?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295499"/>
            <a:ext cx="5886801" cy="69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      ¿Qué es un pivote?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5648822"/>
            <a:ext cx="17259300" cy="17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5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pivote es un elemento seleccionado que se usa como punto de referencia.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314" y="2844613"/>
            <a:ext cx="15078767" cy="14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      ¿Para qué tipo de arreglos funciona mejor cuando su complejidad es poca?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314" y="2844613"/>
            <a:ext cx="15078767" cy="14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      ¿Para qué tipo de arreglos funciona mejor cuando su complejidad es poca?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8532" y="5615204"/>
            <a:ext cx="11690936" cy="89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52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arreglos con un gran volumen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6621" y="2844613"/>
            <a:ext cx="13011147" cy="14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      ¿Cuál es una de las ventajas del método QuickSort?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6621" y="2844613"/>
            <a:ext cx="13011147" cy="14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      ¿Cuál es una de las ventajas del método QuickSort?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8427" y="5894698"/>
            <a:ext cx="13011147" cy="167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8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necesita de almacenamiento extra/Es muy rápido y eficiente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03870" y="-2777502"/>
            <a:ext cx="26711658" cy="15367182"/>
            <a:chOff x="0" y="0"/>
            <a:chExt cx="1059624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624" cy="609600"/>
            </a:xfrm>
            <a:custGeom>
              <a:avLst/>
              <a:gdLst/>
              <a:ahLst/>
              <a:cxnLst/>
              <a:rect r="r" b="b" t="t" l="l"/>
              <a:pathLst>
                <a:path h="609600" w="1059624">
                  <a:moveTo>
                    <a:pt x="85642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59624" y="609600"/>
                  </a:lnTo>
                  <a:lnTo>
                    <a:pt x="856424" y="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85642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87190" y="9272588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2258673">
            <a:off x="-1151412" y="3992866"/>
            <a:ext cx="8024320" cy="7223385"/>
          </a:xfrm>
          <a:custGeom>
            <a:avLst/>
            <a:gdLst/>
            <a:ahLst/>
            <a:cxnLst/>
            <a:rect r="r" b="b" t="t" l="l"/>
            <a:pathLst>
              <a:path h="7223385" w="8024320">
                <a:moveTo>
                  <a:pt x="0" y="0"/>
                </a:moveTo>
                <a:lnTo>
                  <a:pt x="8024320" y="0"/>
                </a:lnTo>
                <a:lnTo>
                  <a:pt x="8024320" y="7223385"/>
                </a:lnTo>
                <a:lnTo>
                  <a:pt x="0" y="722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7887" y="3437311"/>
            <a:ext cx="14599280" cy="74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4103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NESTOR ARIEL GLEZ. HINOJOSA</a:t>
            </a:r>
          </a:p>
        </p:txBody>
      </p:sp>
      <p:sp>
        <p:nvSpPr>
          <p:cNvPr name="AutoShape 8" id="8"/>
          <p:cNvSpPr/>
          <p:nvPr/>
        </p:nvSpPr>
        <p:spPr>
          <a:xfrm>
            <a:off x="-2175063" y="2137132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870802"/>
            <a:ext cx="12405550" cy="11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9"/>
              </a:lnSpc>
            </a:pPr>
            <a:r>
              <a:rPr lang="en-US" sz="620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INTEGRANTES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12992949" y="-60995"/>
            <a:ext cx="9142105" cy="8229600"/>
          </a:xfrm>
          <a:custGeom>
            <a:avLst/>
            <a:gdLst/>
            <a:ahLst/>
            <a:cxnLst/>
            <a:rect r="r" b="b" t="t" l="l"/>
            <a:pathLst>
              <a:path h="8229600" w="9142105">
                <a:moveTo>
                  <a:pt x="0" y="8229600"/>
                </a:moveTo>
                <a:lnTo>
                  <a:pt x="9142105" y="8229600"/>
                </a:lnTo>
                <a:lnTo>
                  <a:pt x="914210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0382" y="4903513"/>
            <a:ext cx="14599280" cy="147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4103" spc="73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EMMANUEL BUENROSTRO BRISEÑO</a:t>
            </a:r>
          </a:p>
          <a:p>
            <a:pPr algn="l">
              <a:lnSpc>
                <a:spcPts val="574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79158" y="6391907"/>
            <a:ext cx="14806204" cy="147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4103" spc="73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JOSE GUILLERMO OLVERA PALACIOS</a:t>
            </a:r>
          </a:p>
          <a:p>
            <a:pPr algn="l">
              <a:lnSpc>
                <a:spcPts val="5745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6621" y="2844613"/>
            <a:ext cx="13011147" cy="6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¿Con qué pivote se obtiene el caso más eficiente?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PREGUNTAS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6621" y="2844613"/>
            <a:ext cx="13011147" cy="6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40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¿Con qué pivote se obtiene el caso más eficiente?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8427" y="5057775"/>
            <a:ext cx="13011147" cy="167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8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valor del medio (tomando los valores, no la posición)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6984" y="3676572"/>
            <a:ext cx="12589791" cy="2877733"/>
            <a:chOff x="0" y="0"/>
            <a:chExt cx="3315830" cy="757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5830" cy="757921"/>
            </a:xfrm>
            <a:custGeom>
              <a:avLst/>
              <a:gdLst/>
              <a:ahLst/>
              <a:cxnLst/>
              <a:rect r="r" b="b" t="t" l="l"/>
              <a:pathLst>
                <a:path h="757921" w="3315830">
                  <a:moveTo>
                    <a:pt x="0" y="0"/>
                  </a:moveTo>
                  <a:lnTo>
                    <a:pt x="3315830" y="0"/>
                  </a:lnTo>
                  <a:lnTo>
                    <a:pt x="3315830" y="757921"/>
                  </a:lnTo>
                  <a:lnTo>
                    <a:pt x="0" y="757921"/>
                  </a:lnTo>
                  <a:close/>
                </a:path>
              </a:pathLst>
            </a:custGeom>
            <a:solidFill>
              <a:srgbClr val="C77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5830" cy="79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41225" y="3917917"/>
            <a:ext cx="12405550" cy="221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620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GRACIAS POR SU ATENCIÓN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1800" y="5702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563600" y="673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79440">
            <a:off x="14417027" y="7209083"/>
            <a:ext cx="6739381" cy="5747873"/>
          </a:xfrm>
          <a:custGeom>
            <a:avLst/>
            <a:gdLst/>
            <a:ahLst/>
            <a:cxnLst/>
            <a:rect r="r" b="b" t="t" l="l"/>
            <a:pathLst>
              <a:path h="5747873" w="6739381">
                <a:moveTo>
                  <a:pt x="0" y="0"/>
                </a:moveTo>
                <a:lnTo>
                  <a:pt x="6739381" y="0"/>
                </a:lnTo>
                <a:lnTo>
                  <a:pt x="6739381" y="5747873"/>
                </a:lnTo>
                <a:lnTo>
                  <a:pt x="0" y="574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8755" y="2165213"/>
            <a:ext cx="842393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688779" y="9272587"/>
            <a:ext cx="8423933" cy="1428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95105" y="1827348"/>
            <a:ext cx="5814867" cy="7459527"/>
            <a:chOff x="0" y="0"/>
            <a:chExt cx="1531488" cy="19646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1488" cy="1964649"/>
            </a:xfrm>
            <a:custGeom>
              <a:avLst/>
              <a:gdLst/>
              <a:ahLst/>
              <a:cxnLst/>
              <a:rect r="r" b="b" t="t" l="l"/>
              <a:pathLst>
                <a:path h="1964649" w="1531488">
                  <a:moveTo>
                    <a:pt x="67901" y="0"/>
                  </a:moveTo>
                  <a:lnTo>
                    <a:pt x="1463586" y="0"/>
                  </a:lnTo>
                  <a:cubicBezTo>
                    <a:pt x="1501087" y="0"/>
                    <a:pt x="1531488" y="30401"/>
                    <a:pt x="1531488" y="67901"/>
                  </a:cubicBezTo>
                  <a:lnTo>
                    <a:pt x="1531488" y="1896748"/>
                  </a:lnTo>
                  <a:cubicBezTo>
                    <a:pt x="1531488" y="1934249"/>
                    <a:pt x="1501087" y="1964649"/>
                    <a:pt x="1463586" y="1964649"/>
                  </a:cubicBezTo>
                  <a:lnTo>
                    <a:pt x="67901" y="1964649"/>
                  </a:lnTo>
                  <a:cubicBezTo>
                    <a:pt x="30401" y="1964649"/>
                    <a:pt x="0" y="1934249"/>
                    <a:pt x="0" y="1896748"/>
                  </a:cubicBezTo>
                  <a:lnTo>
                    <a:pt x="0" y="67901"/>
                  </a:lnTo>
                  <a:cubicBezTo>
                    <a:pt x="0" y="30401"/>
                    <a:pt x="30401" y="0"/>
                    <a:pt x="67901" y="0"/>
                  </a:cubicBezTo>
                  <a:close/>
                </a:path>
              </a:pathLst>
            </a:custGeom>
            <a:solidFill>
              <a:srgbClr val="A6A6A6">
                <a:alpha val="3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31488" cy="2002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4960" y="2190120"/>
            <a:ext cx="4953826" cy="6706200"/>
          </a:xfrm>
          <a:custGeom>
            <a:avLst/>
            <a:gdLst/>
            <a:ahLst/>
            <a:cxnLst/>
            <a:rect r="r" b="b" t="t" l="l"/>
            <a:pathLst>
              <a:path h="6706200" w="4953826">
                <a:moveTo>
                  <a:pt x="0" y="0"/>
                </a:moveTo>
                <a:lnTo>
                  <a:pt x="4953826" y="0"/>
                </a:lnTo>
                <a:lnTo>
                  <a:pt x="4953826" y="6706200"/>
                </a:lnTo>
                <a:lnTo>
                  <a:pt x="0" y="670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8755" y="2756984"/>
            <a:ext cx="9261821" cy="450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método Quick Sort fue desarrollado por </a:t>
            </a:r>
          </a:p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Tony Hoare en 1960, es actualmente uno de los algoritmos de ordenación más </a:t>
            </a:r>
          </a:p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eficientes y rápidos. </a:t>
            </a:r>
          </a:p>
          <a:p>
            <a:pPr algn="l">
              <a:lnSpc>
                <a:spcPts val="5143"/>
              </a:lnSpc>
            </a:pPr>
          </a:p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 método  también es conocido como método de ordenamiento por partición.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755" y="857250"/>
            <a:ext cx="11407140" cy="9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8755" y="2055214"/>
            <a:ext cx="94108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688755" y="9272587"/>
            <a:ext cx="705508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57807" y="4290417"/>
            <a:ext cx="8601493" cy="4800833"/>
          </a:xfrm>
          <a:custGeom>
            <a:avLst/>
            <a:gdLst/>
            <a:ahLst/>
            <a:cxnLst/>
            <a:rect r="r" b="b" t="t" l="l"/>
            <a:pathLst>
              <a:path h="4800833" w="8601493">
                <a:moveTo>
                  <a:pt x="0" y="0"/>
                </a:moveTo>
                <a:lnTo>
                  <a:pt x="8601493" y="0"/>
                </a:lnTo>
                <a:lnTo>
                  <a:pt x="8601493" y="4800833"/>
                </a:lnTo>
                <a:lnTo>
                  <a:pt x="0" y="4800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27811"/>
            <a:ext cx="16230600" cy="191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Basado en la técnica de divide y vencerás, permite ordenar (</a:t>
            </a:r>
            <a:r>
              <a:rPr lang="en-US" sz="3674">
                <a:solidFill>
                  <a:srgbClr val="B8D8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elementos en un tiempo promedio proporcional a:          O(</a:t>
            </a:r>
            <a:r>
              <a:rPr lang="en-US" sz="3674">
                <a:solidFill>
                  <a:srgbClr val="B8D8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*log (</a:t>
            </a:r>
            <a:r>
              <a:rPr lang="en-US" sz="3674">
                <a:solidFill>
                  <a:srgbClr val="B8D8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))</a:t>
            </a:r>
          </a:p>
          <a:p>
            <a:pPr algn="l">
              <a:lnSpc>
                <a:spcPts val="51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8755" y="899246"/>
            <a:ext cx="11407140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77588"/>
            <a:ext cx="7055087" cy="321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3"/>
              </a:lnSpc>
            </a:pPr>
            <a:r>
              <a:rPr lang="en-US" sz="36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 que lo convierte en una mejora sustancial del método de intercambio directo y en el algoritmo de ordenamiento más utilizado a nivel mundial.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8755" y="2110947"/>
            <a:ext cx="1071294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720042" y="9419196"/>
            <a:ext cx="8065700" cy="2857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88755" y="857250"/>
            <a:ext cx="11407140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¿EN QUÉ CONSISTE?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73359" y="4101373"/>
            <a:ext cx="7485941" cy="44915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0042" y="2565816"/>
            <a:ext cx="16259320" cy="126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Divide un conjunto de elementos en dos sub-listas mediante la elección de un pivote (punto de comparasion).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042" y="4272823"/>
            <a:ext cx="8485117" cy="45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elementos menores o iguales al pivote se colocan en la primera </a:t>
            </a:r>
          </a:p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sub-lista, mientras que los mayores se ubican en la segunda. Luego, el algoritmo se aplica de nuevo a las </a:t>
            </a:r>
          </a:p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sub-listas, reorganizándolas hasta que toda la lista esté ordenada.</a:t>
            </a: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3535" y="1775512"/>
            <a:ext cx="162306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03549" y="9244013"/>
            <a:ext cx="16230586" cy="1428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03535" y="3068980"/>
            <a:ext cx="16230600" cy="45205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3535" y="458551"/>
            <a:ext cx="11407140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¿EN QUÉ CONSISTE?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8755" y="2110947"/>
            <a:ext cx="1071294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720042" y="9419196"/>
            <a:ext cx="8065700" cy="2857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50397" y="4429497"/>
            <a:ext cx="7408903" cy="5206256"/>
          </a:xfrm>
          <a:custGeom>
            <a:avLst/>
            <a:gdLst/>
            <a:ahLst/>
            <a:cxnLst/>
            <a:rect r="r" b="b" t="t" l="l"/>
            <a:pathLst>
              <a:path h="5206256" w="7408903">
                <a:moveTo>
                  <a:pt x="0" y="0"/>
                </a:moveTo>
                <a:lnTo>
                  <a:pt x="7408903" y="0"/>
                </a:lnTo>
                <a:lnTo>
                  <a:pt x="7408903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8755" y="857250"/>
            <a:ext cx="11407140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MEJOR / PEOR CASO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755" y="2790181"/>
            <a:ext cx="16693413" cy="321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mejor caso de Quicksort ocurre cuando el pivote divide la lista de manera equitativa, lo que lleva a una complejidad temporal de estable.        </a:t>
            </a:r>
          </a:p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O(</a:t>
            </a:r>
            <a:r>
              <a:rPr lang="en-US" sz="3669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*log (</a:t>
            </a:r>
            <a:r>
              <a:rPr lang="en-US" sz="3669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))</a:t>
            </a:r>
          </a:p>
          <a:p>
            <a:pPr algn="l">
              <a:lnSpc>
                <a:spcPts val="5137"/>
              </a:lnSpc>
            </a:pPr>
          </a:p>
          <a:p>
            <a:pPr algn="l">
              <a:lnSpc>
                <a:spcPts val="513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8755" y="5535526"/>
            <a:ext cx="9155987" cy="321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peor caso es cuando el pivote es constantemente el valor extremo del arreglo, Como cuando la lista ya está ordenada, la complejidad aumenta.                            </a:t>
            </a:r>
          </a:p>
          <a:p>
            <a:pPr algn="l">
              <a:lnSpc>
                <a:spcPts val="5137"/>
              </a:lnSpc>
            </a:pP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</a:t>
            </a: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n-US" sz="3669">
                <a:solidFill>
                  <a:srgbClr val="5271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^2)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436475" y="2156079"/>
            <a:ext cx="235860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73286" y="5306399"/>
            <a:ext cx="6829428" cy="5844179"/>
          </a:xfrm>
          <a:custGeom>
            <a:avLst/>
            <a:gdLst/>
            <a:ahLst/>
            <a:cxnLst/>
            <a:rect r="r" b="b" t="t" l="l"/>
            <a:pathLst>
              <a:path h="5844179" w="6829428">
                <a:moveTo>
                  <a:pt x="0" y="0"/>
                </a:moveTo>
                <a:lnTo>
                  <a:pt x="6829428" y="0"/>
                </a:lnTo>
                <a:lnTo>
                  <a:pt x="6829428" y="5844179"/>
                </a:lnTo>
                <a:lnTo>
                  <a:pt x="0" y="584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231">
            <a:off x="14525489" y="-870829"/>
            <a:ext cx="6170702" cy="5396619"/>
          </a:xfrm>
          <a:custGeom>
            <a:avLst/>
            <a:gdLst/>
            <a:ahLst/>
            <a:cxnLst/>
            <a:rect r="r" b="b" t="t" l="l"/>
            <a:pathLst>
              <a:path h="5396619" w="6170702">
                <a:moveTo>
                  <a:pt x="0" y="0"/>
                </a:moveTo>
                <a:lnTo>
                  <a:pt x="6170702" y="0"/>
                </a:lnTo>
                <a:lnTo>
                  <a:pt x="6170702" y="5396619"/>
                </a:lnTo>
                <a:lnTo>
                  <a:pt x="0" y="539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11407140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¿EN DONDE SE USA?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08447"/>
            <a:ext cx="13008788" cy="644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1"/>
              </a:lnSpc>
            </a:pPr>
            <a:r>
              <a:rPr lang="en-US" sz="36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Quicksort se utiliza donde se tiene grandes volúmenes de datos. Es especialmente adecuado para aplicaciones donde la velocidad es crucial y no se necesita mantener el orden relativo de los elementos iguales.</a:t>
            </a:r>
          </a:p>
          <a:p>
            <a:pPr algn="l">
              <a:lnSpc>
                <a:spcPts val="5171"/>
              </a:lnSpc>
            </a:pPr>
          </a:p>
          <a:p>
            <a:pPr algn="l">
              <a:lnSpc>
                <a:spcPts val="5171"/>
              </a:lnSpc>
            </a:pPr>
            <a:r>
              <a:rPr lang="en-US" sz="36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ideal para arreglos que pueden dividirse fácilmente en listas más pequeñas, como en bases de datos, sistemas operativos y bibliotecas de software. También es útil en algoritmos que se benefician de una ordenación en el lugar, es decir, sin utilizar memoria adicional significativa.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3780">
                <a:alpha val="100000"/>
              </a:srgbClr>
            </a:gs>
            <a:gs pos="100000">
              <a:srgbClr val="B378C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74282"/>
            <a:ext cx="15330848" cy="9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VENTAJAS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59548" y="885868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391" y="2856102"/>
            <a:ext cx="16450661" cy="615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7"/>
              </a:lnSpc>
            </a:pPr>
            <a:r>
              <a:rPr lang="en-US" sz="38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QuickSort es un algoritmo de ordenamiento muy eficiente y rápido, especialmente en el caso promedio, donde su complejidad temporal es O(</a:t>
            </a:r>
            <a:r>
              <a:rPr lang="en-US" sz="3869">
                <a:solidFill>
                  <a:srgbClr val="B8D8E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8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*log (</a:t>
            </a:r>
            <a:r>
              <a:rPr lang="en-US" sz="3869">
                <a:solidFill>
                  <a:srgbClr val="B8D8E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8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)). </a:t>
            </a:r>
          </a:p>
          <a:p>
            <a:pPr algn="l">
              <a:lnSpc>
                <a:spcPts val="5417"/>
              </a:lnSpc>
            </a:pPr>
          </a:p>
          <a:p>
            <a:pPr algn="l">
              <a:lnSpc>
                <a:spcPts val="5417"/>
              </a:lnSpc>
            </a:pPr>
            <a:r>
              <a:rPr lang="en-US" sz="38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Esto se debe a que permite dividir el problema en sub-problemas más pequeños y manejables e ir juntando las soluciones hasta tenerla completa. Además, QuickSort es un algoritmo "in-place", lo que significa que no requiere espacio adicional significativo en memoria, haciendo un uso eficiente de los recursos disponibles.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DAGO0BCzxi8</dc:identifier>
  <dcterms:modified xsi:type="dcterms:W3CDTF">2011-08-01T06:04:30Z</dcterms:modified>
  <cp:revision>1</cp:revision>
  <dc:title>Presentación Robótica Moderno Morado y azul</dc:title>
</cp:coreProperties>
</file>